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5143500" cx="9144000"/>
  <p:notesSz cx="6858000" cy="9144000"/>
  <p:embeddedFontLst>
    <p:embeddedFont>
      <p:font typeface="Comfortaa"/>
      <p:regular r:id="rId50"/>
      <p:bold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3F312AD-8AE0-4F53-8647-EA222B339367}">
  <a:tblStyle styleId="{F3F312AD-8AE0-4F53-8647-EA222B3393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2E88AB35-8B84-4559-8973-6647B3099788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Comfortaa-bold.fntdata"/><Relationship Id="rId50" Type="http://schemas.openxmlformats.org/officeDocument/2006/relationships/font" Target="fonts/Comfortaa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gif>
</file>

<file path=ppt/media/image11.gif>
</file>

<file path=ppt/media/image12.jpg>
</file>

<file path=ppt/media/image13.gif>
</file>

<file path=ppt/media/image14.gif>
</file>

<file path=ppt/media/image15.png>
</file>

<file path=ppt/media/image2.gif>
</file>

<file path=ppt/media/image3.png>
</file>

<file path=ppt/media/image4.gif>
</file>

<file path=ppt/media/image5.jpg>
</file>

<file path=ppt/media/image6.png>
</file>

<file path=ppt/media/image7.gif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bc50469b1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bc50469b1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 used *in this workshop* are all pre-defined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advantage of things people have built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f2ab2098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f2ab2098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bc50469b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bc50469b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class() is useful debugging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message usually reference the type or class of an object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messages + Help pages = figuring out mistakes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bc50469b1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bc50469b1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ed9613763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ed9613763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bc50469b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bc50469b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specialized set of tools for a task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Lots of the problems we see have been solved by other people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Community support means the product is well supported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Built to a spec so it always works together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ed961376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ed961376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packages is easy, so is finding code solutions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Always prepend with a capital 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Packages are free to you, but cost someone’s time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Find ones that are being cared for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And have a community supporting them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ed9613763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ed9613763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ed9613763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ed9613763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Excel is ubiquitous for data recording and analysis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ed9613763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ed9613763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bc50469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bc50469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REPRODUCIBLE</a:t>
            </a:r>
            <a:r>
              <a:rPr lang="en"/>
              <a:t> RESEARCH, journals starting to require this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ed9613763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5ed9613763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ed9613763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5ed9613763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ed9613763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5ed9613763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+ operator here is different than arithmatic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 the context of a ggplot call its about adding layers together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 data frames are central object in R, ggplot functions are designed to easily operated with them.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Columns can be directly connected to va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ed9613763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5ed9613763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Building plate for the plot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Layers will stack to this 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Like a mothership?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ed9613763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ed9613763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where you drive the viz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appropriate scales for your variables is key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Changing scales around is a good way to explore relationships in a dataset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ed9613763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ed9613763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Snaps to the building plate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as high as you want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But at somepoint it should be two plots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ed9613763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ed9613763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can be loosely inter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ed9613763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ed9613763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BC of the syntax R enforces its rare that you have column names (that are easy to work with in R!) that are ready read as English (spaces, punctuation, capitalization)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ef330ef7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ef330ef7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ef330ef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5ef330ef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Actually there are lots of packages, this is just my favorite.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f3906605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f3906605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REPRODUCIBLE RESEARCH, journals starting to require this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5ef5a247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5ef5a247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5ef330ef7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5ef330ef7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ef330ef7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5ef330ef7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5ef330ef7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5ef330ef7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5ef5a247e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5ef5a247e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ef5a247e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ef5a247e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ef5a247e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ef5a247e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5ef5a247e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5ef5a247e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5f0b278ca3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5f0b278ca3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5f0b278c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5f0b278c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bc50469b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bc50469b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**Ask audience to name languages**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 recipe with group for three minutes.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Did you describe where to purchase the ingredients? How the ingredients were farmed/created?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Inheritance doesn’t mean much now, but remember all languages are related.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Learning the second one is a lot easier because of this.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5f0b278ca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5f0b278ca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5f0b278ca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5f0b278ca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f0b278ca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f0b278ca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5f0b278ca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5f0b278ca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bc50469b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bc50469b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bc50469b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bc50469b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best way to learn a language is to speak/use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 minutes a day is great way to get addicted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is great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you fork/save this image as your own once you log in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bc50469b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bc50469b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ed334a40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ed334a4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bc50469b1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bc50469b1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nsolas"/>
              <a:buNone/>
              <a:defRPr sz="2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nsolas"/>
              <a:buChar char="●"/>
              <a:defRPr sz="18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nsolas"/>
              <a:buChar char="○"/>
              <a:defRPr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nsolas"/>
              <a:buChar char="■"/>
              <a:defRPr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nsolas"/>
              <a:buChar char="●"/>
              <a:defRPr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nsolas"/>
              <a:buChar char="○"/>
              <a:defRPr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nsolas"/>
              <a:buChar char="■"/>
              <a:defRPr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nsolas"/>
              <a:buChar char="●"/>
              <a:defRPr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Consolas"/>
              <a:buChar char="○"/>
              <a:defRPr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Consolas"/>
              <a:buChar char="■"/>
              <a:defRPr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autodeskresearch.com/publications/samestats" TargetMode="External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autodeskresearch.com/publications/samestats" TargetMode="External"/><Relationship Id="rId4" Type="http://schemas.openxmlformats.org/officeDocument/2006/relationships/image" Target="../media/image14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jpg"/><Relationship Id="rId4" Type="http://schemas.openxmlformats.org/officeDocument/2006/relationships/hyperlink" Target="https://www.shopbecker.com/blocks-and-manipulatives/lego-and-duplo/_/lego-small-building-plates/?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dplyr.tidyverse.org/reference/select.html" TargetMode="External"/><Relationship Id="rId4" Type="http://schemas.openxmlformats.org/officeDocument/2006/relationships/hyperlink" Target="https://dplyr.tidyverse.org/reference/arrange.html" TargetMode="External"/><Relationship Id="rId9" Type="http://schemas.openxmlformats.org/officeDocument/2006/relationships/image" Target="../media/image6.png"/><Relationship Id="rId5" Type="http://schemas.openxmlformats.org/officeDocument/2006/relationships/hyperlink" Target="https://dplyr.tidyverse.org/reference/filter.html" TargetMode="External"/><Relationship Id="rId6" Type="http://schemas.openxmlformats.org/officeDocument/2006/relationships/hyperlink" Target="https://dplyr.tidyverse.org/reference/mutate.html" TargetMode="External"/><Relationship Id="rId7" Type="http://schemas.openxmlformats.org/officeDocument/2006/relationships/hyperlink" Target="https://dplyr.tidyverse.org/reference/summarise.html" TargetMode="External"/><Relationship Id="rId8" Type="http://schemas.openxmlformats.org/officeDocument/2006/relationships/hyperlink" Target="https://dplyr.tidyverse.org/index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2.jpg"/><Relationship Id="rId4" Type="http://schemas.openxmlformats.org/officeDocument/2006/relationships/hyperlink" Target="https://en.wikipedia.org/wiki/The_Treachery_of_Images" TargetMode="External"/><Relationship Id="rId5" Type="http://schemas.openxmlformats.org/officeDocument/2006/relationships/hyperlink" Target="https://en.wikipedia.org/wiki/The_Treachery_of_Images" TargetMode="External"/><Relationship Id="rId6" Type="http://schemas.openxmlformats.org/officeDocument/2006/relationships/hyperlink" Target="https://en.wikipedia.org/wiki/The_Treachery_of_Images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3.gif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hyperlink" Target="https://github.com/stereobooster/programming-languages-genealogical-tree/blob/gh-pages/img/radial.jpg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8.jpg"/><Relationship Id="rId4" Type="http://schemas.openxmlformats.org/officeDocument/2006/relationships/hyperlink" Target="https://en.wikipedia.org/wiki/Student%27s_t-test" TargetMode="Externa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0.gif"/><Relationship Id="rId4" Type="http://schemas.openxmlformats.org/officeDocument/2006/relationships/hyperlink" Target="https://github.com/nathancday/Spreadsheet-to-Rstats" TargetMode="External"/><Relationship Id="rId5" Type="http://schemas.openxmlformats.org/officeDocument/2006/relationships/hyperlink" Target="https://rstudio.cloud/project/411105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n.wikipedia.org/wiki/R_(programming_language)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rstudio.cloud/project/411105" TargetMode="External"/><Relationship Id="rId4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650850"/>
            <a:ext cx="8520600" cy="25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introduction to #rstats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through analysis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75575" y="3681650"/>
            <a:ext cx="8520600" cy="11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solidFill>
                  <a:schemeClr val="dk1"/>
                </a:solidFill>
              </a:rPr>
              <a:t>import &gt; viz &gt; prep &gt; test</a:t>
            </a:r>
            <a:endParaRPr i="1" sz="3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3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functions()</a:t>
            </a:r>
            <a:endParaRPr/>
          </a:p>
        </p:txBody>
      </p:sp>
      <p:sp>
        <p:nvSpPr>
          <p:cNvPr id="119" name="Google Shape;11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complex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Multiple steps wrapped into one name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Take arguments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Return something new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Predefined*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Have help pages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See one… </a:t>
            </a:r>
            <a:r>
              <a:rPr lang="en">
                <a:highlight>
                  <a:srgbClr val="CCCCCC"/>
                </a:highlight>
              </a:rPr>
              <a:t>?class()</a:t>
            </a:r>
            <a:endParaRPr>
              <a:highlight>
                <a:srgbClr val="CCCCCC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?help_pages()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&amp; Classes</a:t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Both control behavior, but on different levels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Most of the time </a:t>
            </a:r>
            <a:r>
              <a:rPr lang="en">
                <a:highlight>
                  <a:srgbClr val="CCCCCC"/>
                </a:highlight>
              </a:rPr>
              <a:t>class()</a:t>
            </a:r>
            <a:r>
              <a:rPr lang="en"/>
              <a:t> is enough</a:t>
            </a:r>
            <a:r>
              <a:rPr lang="en"/>
              <a:t>...</a:t>
            </a:r>
            <a:r>
              <a:rPr lang="en"/>
              <a:t>.</a:t>
            </a:r>
            <a:endParaRPr/>
          </a:p>
        </p:txBody>
      </p:sp>
      <p:graphicFrame>
        <p:nvGraphicFramePr>
          <p:cNvPr id="132" name="Google Shape;132;p24"/>
          <p:cNvGraphicFramePr/>
          <p:nvPr/>
        </p:nvGraphicFramePr>
        <p:xfrm>
          <a:off x="733400" y="1707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{F3F312AD-8AE0-4F53-8647-EA222B339367}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Types (low-level / memory storage)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Classes (high-level / object properties)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Numeric</a:t>
                      </a:r>
                      <a:endParaRPr/>
                    </a:p>
                    <a:p>
                      <a:pPr indent="-317500" lvl="1" marL="9144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○"/>
                      </a:pPr>
                      <a:r>
                        <a:rPr lang="en"/>
                        <a:t>Integer</a:t>
                      </a:r>
                      <a:endParaRPr/>
                    </a:p>
                    <a:p>
                      <a:pPr indent="-317500" lvl="1" marL="9144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○"/>
                      </a:pPr>
                      <a:r>
                        <a:rPr lang="en"/>
                        <a:t>Real</a:t>
                      </a:r>
                      <a:endParaRPr/>
                    </a:p>
                    <a:p>
                      <a:pPr indent="-317500" lvl="1" marL="9144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○"/>
                      </a:pPr>
                      <a:r>
                        <a:rPr lang="en"/>
                        <a:t>Complex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Character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Logical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A numeric can interact with the function `mean()`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A character can not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Objects in R</a:t>
            </a:r>
            <a:endParaRPr/>
          </a:p>
        </p:txBody>
      </p:sp>
      <p:graphicFrame>
        <p:nvGraphicFramePr>
          <p:cNvPr id="138" name="Google Shape;138;p25"/>
          <p:cNvGraphicFramePr/>
          <p:nvPr/>
        </p:nvGraphicFramePr>
        <p:xfrm>
          <a:off x="514300" y="1335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{F3F312AD-8AE0-4F53-8647-EA222B339367}</a:tableStyleId>
              </a:tblPr>
              <a:tblGrid>
                <a:gridCol w="2630700"/>
                <a:gridCol w="2630700"/>
                <a:gridCol w="2630700"/>
              </a:tblGrid>
              <a:tr h="472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Vectors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List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Data Frame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1988375"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Must be all one type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Indexed by length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i="1" lang="en"/>
                        <a:t>Will be coerced to most flexible type</a:t>
                      </a:r>
                      <a:endParaRPr i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Can hold anything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Indexed by length or element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Special list</a:t>
                      </a:r>
                      <a:endParaRPr/>
                    </a:p>
                    <a:p>
                      <a:pPr indent="-317500" lvl="1" marL="9144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○"/>
                      </a:pPr>
                      <a:r>
                        <a:rPr lang="en"/>
                        <a:t>Infinite number of elements all the same length</a:t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"/>
                        <a:t>Indexed by columns, rows or x,y coordinates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Section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311700" y="1152475"/>
            <a:ext cx="448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Recap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Languages are unique, but related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Operators/Functions do things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Classes matter for doing things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 next…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Getting more functions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Working with Excel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Plotting with ggplot2</a:t>
            </a:r>
            <a:endParaRPr/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425" y="1208262"/>
            <a:ext cx="3304825" cy="33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Packages</a:t>
            </a:r>
            <a:endParaRPr/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2491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Collection of functions with a common purpose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Access other peoples solutions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Tested by a town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Lego bricks of </a:t>
            </a:r>
            <a:r>
              <a:rPr lang="en"/>
              <a:t>usefulness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2355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Picking the right package </a:t>
            </a:r>
            <a:endParaRPr/>
          </a:p>
        </p:txBody>
      </p:sp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Google: “R package to {do something}”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“... read XLSX file”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“... make plots”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multiple options exist: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Check when last updated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Star gazers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 spreadsheets</a:t>
            </a:r>
            <a:endParaRPr/>
          </a:p>
        </p:txBody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Excel is ubiquitous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More complicated than a CSV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Access existing workflows/data-streams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Code records the interaction with a document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Ability to automate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Protect the original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Reproducible research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readxl</a:t>
            </a:r>
            <a:endParaRPr/>
          </a:p>
        </p:txBody>
      </p:sp>
      <p:sp>
        <p:nvSpPr>
          <p:cNvPr id="169" name="Google Shape;16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Reads both .xls and .xlsx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 read in by: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Sheet - name or index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Rows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Columns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Anscombe’s quartet</a:t>
            </a:r>
            <a:endParaRPr/>
          </a:p>
        </p:txBody>
      </p:sp>
      <p:sp>
        <p:nvSpPr>
          <p:cNvPr id="175" name="Google Shape;175;p31"/>
          <p:cNvSpPr txBox="1"/>
          <p:nvPr>
            <p:ph idx="1" type="body"/>
          </p:nvPr>
        </p:nvSpPr>
        <p:spPr>
          <a:xfrm>
            <a:off x="1889425" y="4578900"/>
            <a:ext cx="6202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https://www.autodeskresearch.com/publications/samestats</a:t>
            </a:r>
            <a:endParaRPr sz="1400"/>
          </a:p>
        </p:txBody>
      </p:sp>
      <p:pic>
        <p:nvPicPr>
          <p:cNvPr id="176" name="Google Shape;17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8839204" cy="31852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1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nsolas"/>
              <a:buChar char="●"/>
            </a:pPr>
            <a:r>
              <a:rPr lang="en"/>
              <a:t>Computer language overview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Building blocks of R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Classes/Types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Operators/Functions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Vectors/Lists/Data-frames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Datasaurus Dozen</a:t>
            </a:r>
            <a:endParaRPr/>
          </a:p>
        </p:txBody>
      </p:sp>
      <p:sp>
        <p:nvSpPr>
          <p:cNvPr id="182" name="Google Shape;182;p32"/>
          <p:cNvSpPr txBox="1"/>
          <p:nvPr>
            <p:ph idx="1" type="body"/>
          </p:nvPr>
        </p:nvSpPr>
        <p:spPr>
          <a:xfrm>
            <a:off x="1889425" y="4578900"/>
            <a:ext cx="6202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https://www.autodeskresearch.com/publications/samestats</a:t>
            </a:r>
            <a:endParaRPr sz="1400"/>
          </a:p>
        </p:txBody>
      </p:sp>
      <p:pic>
        <p:nvPicPr>
          <p:cNvPr id="183" name="Google Shape;18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7875" y="1339151"/>
            <a:ext cx="3928250" cy="297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visualization</a:t>
            </a:r>
            <a:endParaRPr/>
          </a:p>
        </p:txBody>
      </p:sp>
      <p:sp>
        <p:nvSpPr>
          <p:cNvPr id="189" name="Google Shape;189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Critical</a:t>
            </a:r>
            <a:r>
              <a:rPr lang="en"/>
              <a:t> to </a:t>
            </a:r>
            <a:r>
              <a:rPr i="1" lang="en"/>
              <a:t>EVERY</a:t>
            </a:r>
            <a:r>
              <a:rPr lang="en"/>
              <a:t>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Exploration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Look for patterns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Evaluation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Model a change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Validation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Check model behaves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ggplot2</a:t>
            </a:r>
            <a:endParaRPr/>
          </a:p>
        </p:txBody>
      </p:sp>
      <p:sp>
        <p:nvSpPr>
          <p:cNvPr id="195" name="Google Shape;195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Implements the </a:t>
            </a:r>
            <a:r>
              <a:rPr lang="en"/>
              <a:t>Grammar</a:t>
            </a:r>
            <a:r>
              <a:rPr lang="en"/>
              <a:t> of Graphics</a:t>
            </a:r>
            <a:endParaRPr/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Consolas"/>
              <a:buChar char="○"/>
            </a:pPr>
            <a:r>
              <a:rPr lang="en"/>
              <a:t>Plots are built in layers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Layers are stacked with the </a:t>
            </a:r>
            <a:r>
              <a:rPr b="1" lang="en"/>
              <a:t>+</a:t>
            </a:r>
            <a:r>
              <a:rPr lang="en"/>
              <a:t> operator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Works on columns of a data frame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ggplot(data = NULL, mapping = aes()) + ...</a:t>
            </a:r>
            <a:endParaRPr/>
          </a:p>
        </p:txBody>
      </p:sp>
      <p:sp>
        <p:nvSpPr>
          <p:cNvPr id="201" name="Google Shape;201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Creates a new plot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Returns the foundation layer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 added layer listens to this one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Cascades down until you stop 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EFEFEF"/>
                </a:highlight>
              </a:rPr>
              <a:t>aes()</a:t>
            </a:r>
            <a:r>
              <a:rPr lang="en"/>
              <a:t> is special</a:t>
            </a:r>
            <a:endParaRPr/>
          </a:p>
        </p:txBody>
      </p:sp>
      <p:pic>
        <p:nvPicPr>
          <p:cNvPr id="202" name="Google Shape;20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8600" y="1298575"/>
            <a:ext cx="3124200" cy="3124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5"/>
          <p:cNvSpPr txBox="1"/>
          <p:nvPr/>
        </p:nvSpPr>
        <p:spPr>
          <a:xfrm>
            <a:off x="5404325" y="4353725"/>
            <a:ext cx="3662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https://www.shopbecker.com/blocks-and-manipulatives/lego-and-duplo/_/lego-small-building-plates/?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aes(x, y, ...)</a:t>
            </a:r>
            <a:endParaRPr/>
          </a:p>
        </p:txBody>
      </p:sp>
      <p:sp>
        <p:nvSpPr>
          <p:cNvPr id="209" name="Google Shape;209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Construct aesthetic mapping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Returns a legend and required scales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name reference to columns in </a:t>
            </a:r>
            <a:r>
              <a:rPr lang="en">
                <a:highlight>
                  <a:srgbClr val="EFEFEF"/>
                </a:highlight>
              </a:rPr>
              <a:t>data</a:t>
            </a:r>
            <a:endParaRPr>
              <a:highlight>
                <a:srgbClr val="EFEFE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Scales supported</a:t>
            </a:r>
            <a:r>
              <a:rPr lang="en"/>
              <a:t>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Color (outline)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Size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Alpha (transparancy)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Shape (categorical only)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Fill (interior)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Stroke (outline size of points)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Linetype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geom_someshape(mapping = NULL) + ...</a:t>
            </a:r>
            <a:endParaRPr/>
          </a:p>
        </p:txBody>
      </p:sp>
      <p:sp>
        <p:nvSpPr>
          <p:cNvPr id="215" name="Google Shape;215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Adds a new layer on top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Creates the useful part / carries information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Mapping cascades down from </a:t>
            </a:r>
            <a:r>
              <a:rPr lang="en">
                <a:highlight>
                  <a:srgbClr val="EFEFEF"/>
                </a:highlight>
              </a:rPr>
              <a:t>ggplot() +</a:t>
            </a:r>
            <a:endParaRPr>
              <a:highlight>
                <a:srgbClr val="EFEFEF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Redefine a mapping variable to override the cascade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EFEFEF"/>
                </a:highlight>
              </a:rPr>
              <a:t>NULL</a:t>
            </a:r>
            <a:r>
              <a:rPr lang="en"/>
              <a:t> with remove an existing mapping without re-assigning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Infinitely</a:t>
            </a:r>
            <a:r>
              <a:rPr lang="en"/>
              <a:t> stackable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stat_summary()</a:t>
            </a:r>
            <a:endParaRPr/>
          </a:p>
        </p:txBody>
      </p:sp>
      <p:sp>
        <p:nvSpPr>
          <p:cNvPr id="221" name="Google Shape;221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Specialized layer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Assumes a grouping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Performs summary statistics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Adds new layer with those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Summary functions are adjustable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Specified on new variables on y-axis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calculate 1 (y) or 3 (ymin/y/ymax) values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 are resulting geoms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Must match values created by summary function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Point ~ 1 value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Crossbar ~ 3 values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labs(...)</a:t>
            </a:r>
            <a:endParaRPr/>
          </a:p>
        </p:txBody>
      </p:sp>
      <p:sp>
        <p:nvSpPr>
          <p:cNvPr id="227" name="Google Shape;227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Modify axis, legend, and plot labels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Critical for readability/usefulness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Column names are usually not suitable by themselves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0"/>
          <p:cNvSpPr txBox="1"/>
          <p:nvPr>
            <p:ph idx="1" type="body"/>
          </p:nvPr>
        </p:nvSpPr>
        <p:spPr>
          <a:xfrm>
            <a:off x="311700" y="1152475"/>
            <a:ext cx="448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Recap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Packages exist for everything*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viz is always important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ggplot is a language of layers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 next…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wrangling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Sort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Subset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Summarize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Augment</a:t>
            </a:r>
            <a:endParaRPr/>
          </a:p>
        </p:txBody>
      </p:sp>
      <p:sp>
        <p:nvSpPr>
          <p:cNvPr id="233" name="Google Shape;233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Section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34" name="Google Shape;23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3100" y="1345525"/>
            <a:ext cx="4040400" cy="303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There’s an R package for dat</a:t>
            </a:r>
            <a:endParaRPr/>
          </a:p>
        </p:txBody>
      </p:sp>
      <p:sp>
        <p:nvSpPr>
          <p:cNvPr id="240" name="Google Shape;240;p41"/>
          <p:cNvSpPr txBox="1"/>
          <p:nvPr>
            <p:ph idx="1" type="body"/>
          </p:nvPr>
        </p:nvSpPr>
        <p:spPr>
          <a:xfrm>
            <a:off x="311700" y="1152475"/>
            <a:ext cx="532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dplyr - dee-plier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Language of data frame manipulation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A36024"/>
              </a:buClr>
              <a:buSzPts val="1400"/>
              <a:buChar char="○"/>
            </a:pPr>
            <a:r>
              <a:rPr lang="en" sz="1600" u="sng">
                <a:solidFill>
                  <a:srgbClr val="A36024"/>
                </a:solidFill>
                <a:hlinkClick r:id="rId3"/>
              </a:rPr>
              <a:t>select()</a:t>
            </a:r>
            <a:r>
              <a:rPr lang="en" sz="1600">
                <a:solidFill>
                  <a:srgbClr val="A36024"/>
                </a:solidFill>
              </a:rPr>
              <a:t> picks/drops columns</a:t>
            </a:r>
            <a:endParaRPr>
              <a:solidFill>
                <a:srgbClr val="A36024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DF8333"/>
              </a:buClr>
              <a:buSzPts val="1400"/>
              <a:buChar char="○"/>
            </a:pPr>
            <a:r>
              <a:rPr lang="en" sz="1600" u="sng">
                <a:solidFill>
                  <a:srgbClr val="DF8333"/>
                </a:solidFill>
                <a:hlinkClick r:id="rId4"/>
              </a:rPr>
              <a:t>arrange()</a:t>
            </a:r>
            <a:r>
              <a:rPr lang="en" sz="1600">
                <a:solidFill>
                  <a:srgbClr val="DF8333"/>
                </a:solidFill>
              </a:rPr>
              <a:t> sorts rows</a:t>
            </a:r>
            <a:endParaRPr sz="1600">
              <a:solidFill>
                <a:srgbClr val="DF8333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DF8333"/>
              </a:buClr>
              <a:buSzPts val="1600"/>
              <a:buChar char="○"/>
            </a:pPr>
            <a:r>
              <a:rPr lang="en" sz="1600" u="sng">
                <a:solidFill>
                  <a:srgbClr val="DF8333"/>
                </a:solidFill>
                <a:hlinkClick r:id="rId5"/>
              </a:rPr>
              <a:t>filter()</a:t>
            </a:r>
            <a:r>
              <a:rPr lang="en" sz="1600">
                <a:solidFill>
                  <a:srgbClr val="DF8333"/>
                </a:solidFill>
              </a:rPr>
              <a:t> picks/drops rows</a:t>
            </a:r>
            <a:endParaRPr sz="1600">
              <a:solidFill>
                <a:srgbClr val="DF8333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 u="sng">
                <a:solidFill>
                  <a:schemeClr val="dk1"/>
                </a:solidFill>
                <a:hlinkClick r:id="rId6"/>
              </a:rPr>
              <a:t>mutate()</a:t>
            </a:r>
            <a:r>
              <a:rPr lang="en" sz="1600">
                <a:solidFill>
                  <a:schemeClr val="dk1"/>
                </a:solidFill>
              </a:rPr>
              <a:t> adds new columns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 u="sng">
                <a:solidFill>
                  <a:schemeClr val="dk1"/>
                </a:solidFill>
                <a:hlinkClick r:id="rId7"/>
              </a:rPr>
              <a:t>summarise()</a:t>
            </a:r>
            <a:r>
              <a:rPr lang="en" sz="1600">
                <a:solidFill>
                  <a:schemeClr val="dk1"/>
                </a:solidFill>
              </a:rPr>
              <a:t> adds new collapsed columns</a:t>
            </a:r>
            <a:endParaRPr sz="16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Share the same pattern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8"/>
              </a:rPr>
              <a:t>https://dplyr.tidyverse.org/index.html</a:t>
            </a:r>
            <a:endParaRPr sz="1400"/>
          </a:p>
        </p:txBody>
      </p:sp>
      <p:pic>
        <p:nvPicPr>
          <p:cNvPr id="241" name="Google Shape;241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791800" y="1170125"/>
            <a:ext cx="228600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program?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Powerful way to work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Recordable/reproducible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Automation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already know some programming languages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Math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+, -, *, ^, log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Excel formulas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=SUM(A1:A12)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</a:t>
            </a:r>
            <a:r>
              <a:rPr lang="en"/>
              <a:t>(.data, ...) </a:t>
            </a:r>
            <a:endParaRPr/>
          </a:p>
        </p:txBody>
      </p:sp>
      <p:sp>
        <p:nvSpPr>
          <p:cNvPr id="247" name="Google Shape;247;p42"/>
          <p:cNvSpPr txBox="1"/>
          <p:nvPr>
            <p:ph idx="1" type="body"/>
          </p:nvPr>
        </p:nvSpPr>
        <p:spPr>
          <a:xfrm>
            <a:off x="311700" y="1152475"/>
            <a:ext cx="5009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 columns of </a:t>
            </a:r>
            <a:r>
              <a:rPr lang="en">
                <a:highlight>
                  <a:srgbClr val="D9D9D9"/>
                </a:highlight>
              </a:rPr>
              <a:t>.data</a:t>
            </a:r>
            <a:endParaRPr>
              <a:highlight>
                <a:srgbClr val="D9D9D9"/>
              </a:highlight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D9D9D9"/>
                </a:highlight>
              </a:rPr>
              <a:t>...</a:t>
            </a:r>
            <a:r>
              <a:rPr lang="en"/>
              <a:t> column names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D9D9D9"/>
                </a:highlight>
              </a:rPr>
              <a:t>-column_name</a:t>
            </a:r>
            <a:r>
              <a:rPr lang="en"/>
              <a:t> removes column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Allows </a:t>
            </a:r>
            <a:r>
              <a:rPr lang="en"/>
              <a:t>rearrangement</a:t>
            </a:r>
            <a:r>
              <a:rPr lang="en"/>
              <a:t> of columns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Helper functions to select multiple at once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starts_with(‘a pattern’)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ends_with(‘a pattern’)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matches(‘another pattern’)</a:t>
            </a:r>
            <a:endParaRPr/>
          </a:p>
        </p:txBody>
      </p:sp>
      <p:graphicFrame>
        <p:nvGraphicFramePr>
          <p:cNvPr id="248" name="Google Shape;248;p42"/>
          <p:cNvGraphicFramePr/>
          <p:nvPr/>
        </p:nvGraphicFramePr>
        <p:xfrm>
          <a:off x="5312650" y="75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columnA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49" name="Google Shape;249;p42"/>
          <p:cNvCxnSpPr/>
          <p:nvPr/>
        </p:nvCxnSpPr>
        <p:spPr>
          <a:xfrm>
            <a:off x="6986325" y="2083650"/>
            <a:ext cx="12900" cy="976200"/>
          </a:xfrm>
          <a:prstGeom prst="straightConnector1">
            <a:avLst/>
          </a:prstGeom>
          <a:noFill/>
          <a:ln cap="flat" cmpd="sng" w="11430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50" name="Google Shape;250;p42"/>
          <p:cNvSpPr txBox="1"/>
          <p:nvPr/>
        </p:nvSpPr>
        <p:spPr>
          <a:xfrm>
            <a:off x="5503300" y="2463525"/>
            <a:ext cx="28575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select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(datf, columnB)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51" name="Google Shape;251;p42"/>
          <p:cNvGraphicFramePr/>
          <p:nvPr/>
        </p:nvGraphicFramePr>
        <p:xfrm>
          <a:off x="5979550" y="3560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3"/>
          <p:cNvSpPr txBox="1"/>
          <p:nvPr>
            <p:ph type="title"/>
          </p:nvPr>
        </p:nvSpPr>
        <p:spPr>
          <a:xfrm>
            <a:off x="311700" y="471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arrange</a:t>
            </a:r>
            <a:r>
              <a:rPr lang="en"/>
              <a:t>(.data, ...)</a:t>
            </a:r>
            <a:endParaRPr/>
          </a:p>
        </p:txBody>
      </p:sp>
      <p:sp>
        <p:nvSpPr>
          <p:cNvPr id="257" name="Google Shape;257;p43"/>
          <p:cNvSpPr txBox="1"/>
          <p:nvPr>
            <p:ph idx="1" type="body"/>
          </p:nvPr>
        </p:nvSpPr>
        <p:spPr>
          <a:xfrm>
            <a:off x="311700" y="1152475"/>
            <a:ext cx="4165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Sort </a:t>
            </a:r>
            <a:r>
              <a:rPr lang="en">
                <a:highlight>
                  <a:srgbClr val="D9D9D9"/>
                </a:highlight>
              </a:rPr>
              <a:t>.data</a:t>
            </a:r>
            <a:r>
              <a:rPr lang="en"/>
              <a:t> by column(s)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D9D9D9"/>
                </a:highlight>
              </a:rPr>
              <a:t>...</a:t>
            </a:r>
            <a:r>
              <a:rPr lang="en"/>
              <a:t> column names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Default is ascending order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`desc(column_name)` to get descending order</a:t>
            </a:r>
            <a:endParaRPr/>
          </a:p>
        </p:txBody>
      </p:sp>
      <p:graphicFrame>
        <p:nvGraphicFramePr>
          <p:cNvPr id="258" name="Google Shape;258;p43"/>
          <p:cNvGraphicFramePr/>
          <p:nvPr/>
        </p:nvGraphicFramePr>
        <p:xfrm>
          <a:off x="5312650" y="75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columnA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59" name="Google Shape;259;p43"/>
          <p:cNvCxnSpPr/>
          <p:nvPr/>
        </p:nvCxnSpPr>
        <p:spPr>
          <a:xfrm>
            <a:off x="6986325" y="2083650"/>
            <a:ext cx="12900" cy="976200"/>
          </a:xfrm>
          <a:prstGeom prst="straightConnector1">
            <a:avLst/>
          </a:prstGeom>
          <a:noFill/>
          <a:ln cap="flat" cmpd="sng" w="11430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60" name="Google Shape;260;p43"/>
          <p:cNvSpPr txBox="1"/>
          <p:nvPr/>
        </p:nvSpPr>
        <p:spPr>
          <a:xfrm>
            <a:off x="5663875" y="2463525"/>
            <a:ext cx="23892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arrange(datf, columnA)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61" name="Google Shape;261;p43"/>
          <p:cNvGraphicFramePr/>
          <p:nvPr/>
        </p:nvGraphicFramePr>
        <p:xfrm>
          <a:off x="5312650" y="3338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columnA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slice(.data, ...)</a:t>
            </a:r>
            <a:endParaRPr/>
          </a:p>
        </p:txBody>
      </p:sp>
      <p:sp>
        <p:nvSpPr>
          <p:cNvPr id="267" name="Google Shape;267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 rows of </a:t>
            </a:r>
            <a:r>
              <a:rPr lang="en">
                <a:highlight>
                  <a:srgbClr val="D9D9D9"/>
                </a:highlight>
              </a:rPr>
              <a:t>.data</a:t>
            </a:r>
            <a:r>
              <a:rPr lang="en"/>
              <a:t> by index(s)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D9D9D9"/>
                </a:highlight>
              </a:rPr>
              <a:t>...</a:t>
            </a:r>
            <a:r>
              <a:rPr lang="en"/>
              <a:t> integers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Negative values remove rows</a:t>
            </a:r>
            <a:endParaRPr/>
          </a:p>
        </p:txBody>
      </p:sp>
      <p:graphicFrame>
        <p:nvGraphicFramePr>
          <p:cNvPr id="268" name="Google Shape;268;p44"/>
          <p:cNvGraphicFramePr/>
          <p:nvPr/>
        </p:nvGraphicFramePr>
        <p:xfrm>
          <a:off x="5312650" y="75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columnA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69" name="Google Shape;269;p44"/>
          <p:cNvCxnSpPr/>
          <p:nvPr/>
        </p:nvCxnSpPr>
        <p:spPr>
          <a:xfrm>
            <a:off x="6986325" y="2083650"/>
            <a:ext cx="12900" cy="976200"/>
          </a:xfrm>
          <a:prstGeom prst="straightConnector1">
            <a:avLst/>
          </a:prstGeom>
          <a:noFill/>
          <a:ln cap="flat" cmpd="sng" w="11430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70" name="Google Shape;270;p44"/>
          <p:cNvSpPr txBox="1"/>
          <p:nvPr/>
        </p:nvSpPr>
        <p:spPr>
          <a:xfrm>
            <a:off x="5663875" y="2463525"/>
            <a:ext cx="23892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slice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(datf, 2:3)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71" name="Google Shape;271;p44"/>
          <p:cNvGraphicFramePr/>
          <p:nvPr/>
        </p:nvGraphicFramePr>
        <p:xfrm>
          <a:off x="5312650" y="348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columnA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filter(.data, </a:t>
            </a:r>
            <a:r>
              <a:rPr lang="en"/>
              <a:t>...</a:t>
            </a:r>
            <a:r>
              <a:rPr lang="en"/>
              <a:t>) </a:t>
            </a:r>
            <a:endParaRPr/>
          </a:p>
        </p:txBody>
      </p:sp>
      <p:sp>
        <p:nvSpPr>
          <p:cNvPr id="277" name="Google Shape;277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 rows of </a:t>
            </a:r>
            <a:r>
              <a:rPr lang="en">
                <a:highlight>
                  <a:srgbClr val="D9D9D9"/>
                </a:highlight>
              </a:rPr>
              <a:t>.data</a:t>
            </a:r>
            <a:r>
              <a:rPr lang="en"/>
              <a:t> by logical(s)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D9D9D9"/>
                </a:highlight>
              </a:rPr>
              <a:t>...</a:t>
            </a:r>
            <a:r>
              <a:rPr lang="en"/>
              <a:t> conditionals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==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&gt;, &lt;, &gt;=, &lt;=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Any function that returns TRUE/FALSE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Linked by AND `&amp;` or OR `|`</a:t>
            </a:r>
            <a:endParaRPr/>
          </a:p>
        </p:txBody>
      </p:sp>
      <p:graphicFrame>
        <p:nvGraphicFramePr>
          <p:cNvPr id="278" name="Google Shape;278;p45"/>
          <p:cNvGraphicFramePr/>
          <p:nvPr/>
        </p:nvGraphicFramePr>
        <p:xfrm>
          <a:off x="5312650" y="75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columnA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79" name="Google Shape;279;p45"/>
          <p:cNvCxnSpPr/>
          <p:nvPr/>
        </p:nvCxnSpPr>
        <p:spPr>
          <a:xfrm>
            <a:off x="6986325" y="2083650"/>
            <a:ext cx="12900" cy="976200"/>
          </a:xfrm>
          <a:prstGeom prst="straightConnector1">
            <a:avLst/>
          </a:prstGeom>
          <a:noFill/>
          <a:ln cap="flat" cmpd="sng" w="11430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80" name="Google Shape;280;p45"/>
          <p:cNvSpPr txBox="1"/>
          <p:nvPr/>
        </p:nvSpPr>
        <p:spPr>
          <a:xfrm>
            <a:off x="5503300" y="2463525"/>
            <a:ext cx="2857500" cy="4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filter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(datf, columnA &lt; 7)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81" name="Google Shape;281;p45"/>
          <p:cNvGraphicFramePr/>
          <p:nvPr/>
        </p:nvGraphicFramePr>
        <p:xfrm>
          <a:off x="5312650" y="3398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columnA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mutate</a:t>
            </a:r>
            <a:r>
              <a:rPr lang="en"/>
              <a:t>(.data, ...) </a:t>
            </a:r>
            <a:endParaRPr/>
          </a:p>
        </p:txBody>
      </p:sp>
      <p:sp>
        <p:nvSpPr>
          <p:cNvPr id="287" name="Google Shape;287;p46"/>
          <p:cNvSpPr txBox="1"/>
          <p:nvPr>
            <p:ph idx="1" type="body"/>
          </p:nvPr>
        </p:nvSpPr>
        <p:spPr>
          <a:xfrm>
            <a:off x="311700" y="1152475"/>
            <a:ext cx="454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new</a:t>
            </a:r>
            <a:r>
              <a:rPr lang="en"/>
              <a:t> column(s) to </a:t>
            </a:r>
            <a:r>
              <a:rPr lang="en">
                <a:highlight>
                  <a:srgbClr val="D9D9D9"/>
                </a:highlight>
              </a:rPr>
              <a:t>.data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D9D9D9"/>
                </a:highlight>
              </a:rPr>
              <a:t>...</a:t>
            </a:r>
            <a:r>
              <a:rPr lang="en"/>
              <a:t> name = values pairings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`values` must be of length 1 or nrow(.data)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Single values will be repeated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Usually the result</a:t>
            </a:r>
            <a:r>
              <a:rPr lang="en"/>
              <a:t> of a function</a:t>
            </a:r>
            <a:endParaRPr/>
          </a:p>
        </p:txBody>
      </p:sp>
      <p:graphicFrame>
        <p:nvGraphicFramePr>
          <p:cNvPr id="288" name="Google Shape;288;p46"/>
          <p:cNvGraphicFramePr/>
          <p:nvPr/>
        </p:nvGraphicFramePr>
        <p:xfrm>
          <a:off x="5312650" y="757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columnA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289" name="Google Shape;289;p46"/>
          <p:cNvCxnSpPr/>
          <p:nvPr/>
        </p:nvCxnSpPr>
        <p:spPr>
          <a:xfrm>
            <a:off x="6986325" y="2083650"/>
            <a:ext cx="12900" cy="976200"/>
          </a:xfrm>
          <a:prstGeom prst="straightConnector1">
            <a:avLst/>
          </a:prstGeom>
          <a:noFill/>
          <a:ln cap="flat" cmpd="sng" w="11430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90" name="Google Shape;290;p46"/>
          <p:cNvSpPr txBox="1"/>
          <p:nvPr/>
        </p:nvSpPr>
        <p:spPr>
          <a:xfrm>
            <a:off x="4853100" y="2273550"/>
            <a:ext cx="40788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mutate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(datf,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       columnC = sum(columnA, columnB))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291" name="Google Shape;291;p46"/>
          <p:cNvGraphicFramePr/>
          <p:nvPr/>
        </p:nvGraphicFramePr>
        <p:xfrm>
          <a:off x="4836400" y="3478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952500"/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columnA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columnB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columnC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group_by(...)</a:t>
            </a:r>
            <a:endParaRPr/>
          </a:p>
        </p:txBody>
      </p:sp>
      <p:sp>
        <p:nvSpPr>
          <p:cNvPr id="297" name="Google Shape;297;p47"/>
          <p:cNvSpPr txBox="1"/>
          <p:nvPr>
            <p:ph idx="1" type="body"/>
          </p:nvPr>
        </p:nvSpPr>
        <p:spPr>
          <a:xfrm>
            <a:off x="311700" y="1152475"/>
            <a:ext cx="4260300" cy="3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D9D9D9"/>
                </a:highlight>
              </a:rPr>
              <a:t>...</a:t>
            </a:r>
            <a:r>
              <a:rPr lang="en"/>
              <a:t> column(s) to set sub-grouping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Only useful when paired with other functions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Remember </a:t>
            </a:r>
            <a:r>
              <a:rPr lang="en">
                <a:highlight>
                  <a:srgbClr val="D9D9D9"/>
                </a:highlight>
              </a:rPr>
              <a:t>stat_summary()</a:t>
            </a:r>
            <a:r>
              <a:rPr lang="en"/>
              <a:t>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be used with: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D9D9D9"/>
                </a:highlight>
              </a:rPr>
              <a:t>arrange()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D9D9D9"/>
                </a:highlight>
              </a:rPr>
              <a:t>slice()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D9D9D9"/>
                </a:highlight>
              </a:rPr>
              <a:t>filter</a:t>
            </a:r>
            <a:r>
              <a:rPr lang="en">
                <a:highlight>
                  <a:srgbClr val="D9D9D9"/>
                </a:highlight>
              </a:rPr>
              <a:t>()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highlight>
                  <a:srgbClr val="D9D9D9"/>
                </a:highlight>
              </a:rPr>
              <a:t>mutate()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>
                <a:highlight>
                  <a:srgbClr val="D9D9D9"/>
                </a:highlight>
              </a:rPr>
              <a:t>summarise()</a:t>
            </a:r>
            <a:endParaRPr b="1">
              <a:highlight>
                <a:srgbClr val="D9D9D9"/>
              </a:highlight>
            </a:endParaRPr>
          </a:p>
        </p:txBody>
      </p:sp>
      <p:cxnSp>
        <p:nvCxnSpPr>
          <p:cNvPr id="298" name="Google Shape;298;p47"/>
          <p:cNvCxnSpPr/>
          <p:nvPr/>
        </p:nvCxnSpPr>
        <p:spPr>
          <a:xfrm>
            <a:off x="6986325" y="2083650"/>
            <a:ext cx="12900" cy="976200"/>
          </a:xfrm>
          <a:prstGeom prst="straightConnector1">
            <a:avLst/>
          </a:prstGeom>
          <a:noFill/>
          <a:ln cap="flat" cmpd="sng" w="11430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graphicFrame>
        <p:nvGraphicFramePr>
          <p:cNvPr id="299" name="Google Shape;299;p47"/>
          <p:cNvGraphicFramePr/>
          <p:nvPr/>
        </p:nvGraphicFramePr>
        <p:xfrm>
          <a:off x="5327200" y="694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295275"/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batch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tx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conc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veh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drug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drug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veh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0" name="Google Shape;300;p47"/>
          <p:cNvSpPr txBox="1"/>
          <p:nvPr/>
        </p:nvSpPr>
        <p:spPr>
          <a:xfrm>
            <a:off x="5991225" y="2273550"/>
            <a:ext cx="31527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group_by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(datf, batch)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01" name="Google Shape;301;p47"/>
          <p:cNvGraphicFramePr/>
          <p:nvPr/>
        </p:nvGraphicFramePr>
        <p:xfrm>
          <a:off x="5327200" y="344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295275"/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batch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tx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conc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veh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drug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drug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veh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%&gt;%</a:t>
            </a:r>
            <a:endParaRPr/>
          </a:p>
        </p:txBody>
      </p:sp>
      <p:sp>
        <p:nvSpPr>
          <p:cNvPr id="307" name="Google Shape;307;p48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“pipe” operator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Useful for linking functions together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Helpful for breaking out nested function calls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Carries the result of function1 into a argument for function2</a:t>
            </a:r>
            <a:endParaRPr/>
          </a:p>
        </p:txBody>
      </p:sp>
      <p:pic>
        <p:nvPicPr>
          <p:cNvPr id="308" name="Google Shape;30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70125"/>
            <a:ext cx="3600450" cy="25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48"/>
          <p:cNvSpPr txBox="1"/>
          <p:nvPr/>
        </p:nvSpPr>
        <p:spPr>
          <a:xfrm>
            <a:off x="4226425" y="3978125"/>
            <a:ext cx="46662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Rene Magritte, </a:t>
            </a:r>
            <a:r>
              <a:rPr i="1"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5"/>
              </a:rPr>
              <a:t>The Treachery of Images</a:t>
            </a: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6"/>
              </a:rPr>
              <a:t>, 1929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summarise(.data, ...) </a:t>
            </a:r>
            <a:endParaRPr/>
          </a:p>
        </p:txBody>
      </p:sp>
      <p:sp>
        <p:nvSpPr>
          <p:cNvPr id="315" name="Google Shape;315;p49"/>
          <p:cNvSpPr txBox="1"/>
          <p:nvPr>
            <p:ph idx="1" type="body"/>
          </p:nvPr>
        </p:nvSpPr>
        <p:spPr>
          <a:xfrm>
            <a:off x="311700" y="1152475"/>
            <a:ext cx="547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 new columns to </a:t>
            </a:r>
            <a:r>
              <a:rPr lang="en">
                <a:highlight>
                  <a:srgbClr val="D9D9D9"/>
                </a:highlight>
              </a:rPr>
              <a:t>.data</a:t>
            </a:r>
            <a:endParaRPr>
              <a:highlight>
                <a:srgbClr val="D9D9D9"/>
              </a:highlight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Remember </a:t>
            </a:r>
            <a:r>
              <a:rPr lang="en">
                <a:highlight>
                  <a:srgbClr val="D9D9D9"/>
                </a:highlight>
              </a:rPr>
              <a:t>mutate()</a:t>
            </a:r>
            <a:r>
              <a:rPr lang="en"/>
              <a:t>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Collapses all rows in a group to a single row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D9D9D9"/>
                </a:highlight>
              </a:rPr>
              <a:t>...</a:t>
            </a:r>
            <a:r>
              <a:rPr lang="en"/>
              <a:t> new_column_name = new_values pairings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rgbClr val="D9D9D9"/>
                </a:highlight>
              </a:rPr>
              <a:t>new_values</a:t>
            </a:r>
            <a:r>
              <a:rPr lang="en"/>
              <a:t> must be single value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Usually the result of a function</a:t>
            </a:r>
            <a:endParaRPr/>
          </a:p>
        </p:txBody>
      </p:sp>
      <p:cxnSp>
        <p:nvCxnSpPr>
          <p:cNvPr id="316" name="Google Shape;316;p49"/>
          <p:cNvCxnSpPr/>
          <p:nvPr/>
        </p:nvCxnSpPr>
        <p:spPr>
          <a:xfrm>
            <a:off x="6979863" y="1324300"/>
            <a:ext cx="11400" cy="807300"/>
          </a:xfrm>
          <a:prstGeom prst="straightConnector1">
            <a:avLst/>
          </a:prstGeom>
          <a:noFill/>
          <a:ln cap="flat" cmpd="sng" w="11430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17" name="Google Shape;317;p49"/>
          <p:cNvSpPr txBox="1"/>
          <p:nvPr/>
        </p:nvSpPr>
        <p:spPr>
          <a:xfrm>
            <a:off x="6120000" y="1463650"/>
            <a:ext cx="30240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group_by(datf, tx)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18" name="Google Shape;318;p49"/>
          <p:cNvGraphicFramePr/>
          <p:nvPr/>
        </p:nvGraphicFramePr>
        <p:xfrm>
          <a:off x="5327200" y="20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295275"/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batch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tx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conc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veh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drug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drug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veh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319" name="Google Shape;319;p49"/>
          <p:cNvCxnSpPr/>
          <p:nvPr/>
        </p:nvCxnSpPr>
        <p:spPr>
          <a:xfrm flipH="1">
            <a:off x="6991600" y="3336500"/>
            <a:ext cx="2400" cy="785700"/>
          </a:xfrm>
          <a:prstGeom prst="straightConnector1">
            <a:avLst/>
          </a:prstGeom>
          <a:noFill/>
          <a:ln cap="flat" cmpd="sng" w="114300">
            <a:solidFill>
              <a:srgbClr val="D9D9D9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20" name="Google Shape;320;p49"/>
          <p:cNvSpPr txBox="1"/>
          <p:nvPr/>
        </p:nvSpPr>
        <p:spPr>
          <a:xfrm>
            <a:off x="5196700" y="3465050"/>
            <a:ext cx="4016700" cy="5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summarise(datf, conc = mean(conc))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21" name="Google Shape;321;p49"/>
          <p:cNvGraphicFramePr/>
          <p:nvPr/>
        </p:nvGraphicFramePr>
        <p:xfrm>
          <a:off x="5416413" y="2169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295275"/>
                <a:gridCol w="952500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datf</a:t>
                      </a:r>
                      <a:endParaRPr b="1" sz="1000"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batch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tx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conc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veh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drug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drug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veh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322" name="Google Shape;322;p49"/>
          <p:cNvGraphicFramePr/>
          <p:nvPr/>
        </p:nvGraphicFramePr>
        <p:xfrm>
          <a:off x="5803450" y="4130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{2E88AB35-8B84-4559-8973-6647B3099788}</a:tableStyleId>
              </a:tblPr>
              <a:tblGrid>
                <a:gridCol w="295275"/>
                <a:gridCol w="952500"/>
                <a:gridCol w="952500"/>
              </a:tblGrid>
              <a:tr h="200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tx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conc</a:t>
                      </a:r>
                      <a:endParaRPr sz="1000"/>
                    </a:p>
                  </a:txBody>
                  <a:tcPr marT="19050" marB="19050" marR="28575" marL="28575" anchor="b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veh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drug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A45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4</a:t>
            </a:r>
            <a:endParaRPr/>
          </a:p>
        </p:txBody>
      </p:sp>
      <p:sp>
        <p:nvSpPr>
          <p:cNvPr id="328" name="Google Shape;328;p50"/>
          <p:cNvSpPr txBox="1"/>
          <p:nvPr>
            <p:ph idx="1" type="body"/>
          </p:nvPr>
        </p:nvSpPr>
        <p:spPr>
          <a:xfrm>
            <a:off x="311700" y="1152475"/>
            <a:ext cx="397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Recap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Subset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Calculate new values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Link multiple functions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 next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Statistical tests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Formulas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Bringing it all together</a:t>
            </a:r>
            <a:endParaRPr/>
          </a:p>
        </p:txBody>
      </p:sp>
      <p:pic>
        <p:nvPicPr>
          <p:cNvPr id="329" name="Google Shape;32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0000" y="1466100"/>
            <a:ext cx="3017425" cy="21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</a:t>
            </a:r>
            <a:endParaRPr/>
          </a:p>
        </p:txBody>
      </p:sp>
      <p:sp>
        <p:nvSpPr>
          <p:cNvPr id="335" name="Google Shape;335;p51"/>
          <p:cNvSpPr txBox="1"/>
          <p:nvPr>
            <p:ph idx="1" type="body"/>
          </p:nvPr>
        </p:nvSpPr>
        <p:spPr>
          <a:xfrm>
            <a:off x="311700" y="1152475"/>
            <a:ext cx="4961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Get data out of ‘curveball.xlsx’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Combine all sheets into one data frame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See the treatment effect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Show all of the data points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Show some group statistics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Summarise as a results table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en"/>
              <a:t>By group calculate: n, mean, standard deviation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Test your hypothesis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T-test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Linear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Build a final plot with results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 Genealogy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6600" y="445025"/>
            <a:ext cx="4075707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/>
        </p:nvSpPr>
        <p:spPr>
          <a:xfrm>
            <a:off x="311700" y="1255100"/>
            <a:ext cx="3987900" cy="31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All attempt to describe logic</a:t>
            </a:r>
            <a:endParaRPr sz="1800">
              <a:solidFill>
                <a:schemeClr val="dk2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en">
                <a:solidFill>
                  <a:schemeClr val="dk2"/>
                </a:solidFill>
              </a:rPr>
              <a:t>Providing exact instructions is hard</a:t>
            </a:r>
            <a:endParaRPr>
              <a:solidFill>
                <a:schemeClr val="dk2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>
                <a:solidFill>
                  <a:schemeClr val="dk2"/>
                </a:solidFill>
              </a:rPr>
              <a:t>Think about the complexity of cooking a meal.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Each is focused on solving a different problem</a:t>
            </a:r>
            <a:endParaRPr sz="18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Popularity varies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Application varies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Style varies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8550600" y="2704463"/>
            <a:ext cx="281700" cy="375600"/>
          </a:xfrm>
          <a:prstGeom prst="rect">
            <a:avLst/>
          </a:prstGeom>
          <a:solidFill>
            <a:srgbClr val="0000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4377700" y="4266000"/>
            <a:ext cx="4617900" cy="70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https://github.com/stereobooster/programming-languages-genealogical-tree/blob/gh-pages/img/radial.jpg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Formulas</a:t>
            </a:r>
            <a:endParaRPr/>
          </a:p>
        </p:txBody>
      </p:sp>
      <p:sp>
        <p:nvSpPr>
          <p:cNvPr id="341" name="Google Shape;341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Special R syntax for models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Reference</a:t>
            </a:r>
            <a:r>
              <a:rPr lang="en"/>
              <a:t> columns in </a:t>
            </a:r>
            <a:r>
              <a:rPr lang="en">
                <a:highlight>
                  <a:srgbClr val="D9D9D9"/>
                </a:highlight>
              </a:rPr>
              <a:t>data</a:t>
            </a:r>
            <a:r>
              <a:rPr lang="en"/>
              <a:t> by name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Left Hand Side ~ Right Hand Side</a:t>
            </a:r>
            <a:endParaRPr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en"/>
              <a:t>Response ~ Predictor(s)</a:t>
            </a:r>
            <a:endParaRPr i="1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t.test(formula, data)</a:t>
            </a:r>
            <a:endParaRPr/>
          </a:p>
        </p:txBody>
      </p:sp>
      <p:sp>
        <p:nvSpPr>
          <p:cNvPr id="347" name="Google Shape;347;p53"/>
          <p:cNvSpPr txBox="1"/>
          <p:nvPr>
            <p:ph idx="1" type="body"/>
          </p:nvPr>
        </p:nvSpPr>
        <p:spPr>
          <a:xfrm>
            <a:off x="311700" y="1152475"/>
            <a:ext cx="480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Are groups</a:t>
            </a:r>
            <a:r>
              <a:rPr lang="en"/>
              <a:t> different?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 one group different than zero?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Are two groups different from each other?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Focused on working with small samples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to monitor quality of stout at Guinness brewery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William Sealy Gosset published under a pen-name </a:t>
            </a:r>
            <a:r>
              <a:rPr i="1" lang="en"/>
              <a:t>Student</a:t>
            </a:r>
            <a:r>
              <a:rPr lang="en"/>
              <a:t>, due to company policy against publishing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Friends with both Karl Pearson and R.A. Fischer</a:t>
            </a:r>
            <a:endParaRPr/>
          </a:p>
        </p:txBody>
      </p:sp>
      <p:pic>
        <p:nvPicPr>
          <p:cNvPr id="348" name="Google Shape;348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2950" y="661263"/>
            <a:ext cx="2964613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53"/>
          <p:cNvSpPr txBox="1"/>
          <p:nvPr/>
        </p:nvSpPr>
        <p:spPr>
          <a:xfrm>
            <a:off x="3598125" y="4522800"/>
            <a:ext cx="51039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Consolas"/>
                <a:ea typeface="Consolas"/>
                <a:cs typeface="Consolas"/>
                <a:sym typeface="Consolas"/>
                <a:hlinkClick r:id="rId4"/>
              </a:rPr>
              <a:t>https://en.wikipedia.org/wiki/Student%27s_t-test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lm(formula, data)</a:t>
            </a:r>
            <a:endParaRPr/>
          </a:p>
        </p:txBody>
      </p:sp>
      <p:sp>
        <p:nvSpPr>
          <p:cNvPr id="355" name="Google Shape;355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lm = linear model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Estimate relationship response and predictor(s)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Two main uses: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Prediction - forecasting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Explanation</a:t>
            </a:r>
            <a:r>
              <a:rPr b="1" lang="en"/>
              <a:t> - quantify strength of relationships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This is machine learning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learning!</a:t>
            </a:r>
            <a:endParaRPr/>
          </a:p>
        </p:txBody>
      </p:sp>
      <p:pic>
        <p:nvPicPr>
          <p:cNvPr id="361" name="Google Shape;36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9400" y="2033975"/>
            <a:ext cx="2586075" cy="2586075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55"/>
          <p:cNvSpPr txBox="1"/>
          <p:nvPr>
            <p:ph idx="1" type="body"/>
          </p:nvPr>
        </p:nvSpPr>
        <p:spPr>
          <a:xfrm>
            <a:off x="311700" y="1152475"/>
            <a:ext cx="751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Github repository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https://github.com/nathancday/Spreadsheet-to-Rstats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Rstudio Cloud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https://rstudio.cloud/project/411105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R?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4446650" y="1017725"/>
            <a:ext cx="402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Built for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Developed in New Zealand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Wonderful community</a:t>
            </a:r>
            <a:endParaRPr/>
          </a:p>
        </p:txBody>
      </p:sp>
      <p:sp>
        <p:nvSpPr>
          <p:cNvPr id="83" name="Google Shape;83;p17"/>
          <p:cNvSpPr txBox="1"/>
          <p:nvPr/>
        </p:nvSpPr>
        <p:spPr>
          <a:xfrm>
            <a:off x="273475" y="4345025"/>
            <a:ext cx="39645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https://en.wikipedia.org/wiki/R_(programming_language)</a:t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975" y="1070938"/>
            <a:ext cx="3875994" cy="300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ctrTitle"/>
          </p:nvPr>
        </p:nvSpPr>
        <p:spPr>
          <a:xfrm>
            <a:off x="311700" y="556100"/>
            <a:ext cx="8520600" cy="117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What are you doing tonight?</a:t>
            </a:r>
            <a:endParaRPr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accent5"/>
                </a:solidFill>
                <a:hlinkClick r:id="rId3"/>
              </a:rPr>
              <a:t>https://rstudio.cloud/project/411105</a:t>
            </a:r>
            <a:r>
              <a:rPr lang="en" sz="1800">
                <a:solidFill>
                  <a:schemeClr val="dk2"/>
                </a:solidFill>
              </a:rPr>
              <a:t>	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1148" y="2102250"/>
            <a:ext cx="3221700" cy="22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 Studio layout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7775" y="1129900"/>
            <a:ext cx="6785126" cy="363167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1607725" y="3581675"/>
            <a:ext cx="22326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FF"/>
                </a:solidFill>
              </a:rPr>
              <a:t>Execute code</a:t>
            </a:r>
            <a:endParaRPr sz="24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FF"/>
                </a:solidFill>
              </a:rPr>
              <a:t>(console)</a:t>
            </a:r>
            <a:endParaRPr sz="2400">
              <a:solidFill>
                <a:srgbClr val="0000FF"/>
              </a:solidFill>
            </a:endParaRPr>
          </a:p>
        </p:txBody>
      </p:sp>
      <p:sp>
        <p:nvSpPr>
          <p:cNvPr id="98" name="Google Shape;98;p19"/>
          <p:cNvSpPr txBox="1"/>
          <p:nvPr/>
        </p:nvSpPr>
        <p:spPr>
          <a:xfrm>
            <a:off x="4743975" y="3911425"/>
            <a:ext cx="22326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Browse files</a:t>
            </a:r>
            <a:endParaRPr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(file system)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99" name="Google Shape;99;p19"/>
          <p:cNvSpPr txBox="1"/>
          <p:nvPr/>
        </p:nvSpPr>
        <p:spPr>
          <a:xfrm>
            <a:off x="4772025" y="2053450"/>
            <a:ext cx="2176500" cy="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</a:rPr>
              <a:t>See variables</a:t>
            </a:r>
            <a:endParaRPr sz="18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FF"/>
                </a:solidFill>
              </a:rPr>
              <a:t>(environment)</a:t>
            </a:r>
            <a:endParaRPr sz="18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things first...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/>
        <p:spPr>
          <a:xfrm>
            <a:off x="1515225" y="1138825"/>
            <a:ext cx="6113560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/>
        <p:spPr>
          <a:xfrm>
            <a:off x="1919912" y="1391750"/>
            <a:ext cx="5304174" cy="331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5212" y="1138825"/>
            <a:ext cx="5953574" cy="37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Operators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Define 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&lt;-</a:t>
            </a:r>
            <a:r>
              <a:rPr lang="en"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b="1"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Arithematic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+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-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*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/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">
                <a:latin typeface="Consolas"/>
                <a:ea typeface="Consolas"/>
                <a:cs typeface="Consolas"/>
                <a:sym typeface="Consolas"/>
              </a:rPr>
              <a:t>^</a:t>
            </a:r>
            <a:endParaRPr b="1">
              <a:latin typeface="Consolas"/>
              <a:ea typeface="Consolas"/>
              <a:cs typeface="Consolas"/>
              <a:sym typeface="Consola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Range 1</a:t>
            </a:r>
            <a:r>
              <a:rPr b="1" lang="en"/>
              <a:t>:</a:t>
            </a:r>
            <a:r>
              <a:rPr lang="en"/>
              <a:t>3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Index </a:t>
            </a:r>
            <a:r>
              <a:rPr b="1" lang="en"/>
              <a:t>[</a:t>
            </a:r>
            <a:r>
              <a:rPr lang="en"/>
              <a:t>1</a:t>
            </a:r>
            <a:r>
              <a:rPr b="1" lang="en"/>
              <a:t>],</a:t>
            </a:r>
            <a:r>
              <a:rPr lang="en"/>
              <a:t> </a:t>
            </a:r>
            <a:r>
              <a:rPr b="1" lang="en"/>
              <a:t>[[</a:t>
            </a:r>
            <a:r>
              <a:rPr lang="en"/>
              <a:t>2</a:t>
            </a:r>
            <a:r>
              <a:rPr b="1" lang="en"/>
              <a:t>]]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Tabular-index </a:t>
            </a:r>
            <a:r>
              <a:rPr b="1" lang="en"/>
              <a:t>[</a:t>
            </a:r>
            <a:r>
              <a:rPr lang="en"/>
              <a:t>x, y</a:t>
            </a:r>
            <a:r>
              <a:rPr b="1" lang="en"/>
              <a:t>], [</a:t>
            </a:r>
            <a:r>
              <a:rPr lang="en"/>
              <a:t>row</a:t>
            </a:r>
            <a:r>
              <a:rPr b="1" lang="en"/>
              <a:t>, </a:t>
            </a:r>
            <a:r>
              <a:rPr lang="en"/>
              <a:t>column</a:t>
            </a:r>
            <a:r>
              <a:rPr b="1" lang="en"/>
              <a:t>]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 Consola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